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345" r:id="rId2"/>
    <p:sldId id="339" r:id="rId3"/>
    <p:sldId id="347" r:id="rId4"/>
    <p:sldId id="341" r:id="rId5"/>
    <p:sldId id="267" r:id="rId6"/>
    <p:sldId id="348" r:id="rId7"/>
  </p:sldIdLst>
  <p:sldSz cx="9144000" cy="5143500" type="screen16x9"/>
  <p:notesSz cx="6858000" cy="9144000"/>
  <p:embeddedFontLst>
    <p:embeddedFont>
      <p:font typeface="Bahnschrift Light SemiCondensed" panose="020B0502040204020203" pitchFamily="34" charset="0"/>
      <p:regular r:id="rId9"/>
    </p:embeddedFont>
    <p:embeddedFont>
      <p:font typeface="Arial Black" panose="020B0A04020102020204" pitchFamily="34" charset="0"/>
      <p:bold r:id="rId10"/>
    </p:embeddedFon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Bahnschrift SemiBold SemiConden" panose="020B0502040204020203" pitchFamily="34" charset="0"/>
      <p:bold r:id="rId19"/>
    </p:embeddedFont>
  </p:embeddedFont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6" userDrawn="1">
          <p15:clr>
            <a:srgbClr val="A4A3A4"/>
          </p15:clr>
        </p15:guide>
        <p15:guide id="2" pos="5407" userDrawn="1">
          <p15:clr>
            <a:srgbClr val="A4A3A4"/>
          </p15:clr>
        </p15:guide>
        <p15:guide id="3" orient="horz" pos="8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otr Bury" initials="PB" lastIdx="1" clrIdx="0"/>
  <p:cmAuthor id="1" name="Marek Dawidowicz" initials="MD" lastIdx="1" clrIdx="1">
    <p:extLst>
      <p:ext uri="{19B8F6BF-5375-455C-9EA6-DF929625EA0E}">
        <p15:presenceInfo xmlns:p15="http://schemas.microsoft.com/office/powerpoint/2012/main" userId="S-1-5-21-1085031214-920026266-682003330-101288" providerId="AD"/>
      </p:ext>
    </p:extLst>
  </p:cmAuthor>
  <p:cmAuthor id="2" name="Krzysztof Beniowski" initials="KB" lastIdx="1" clrIdx="2">
    <p:extLst>
      <p:ext uri="{19B8F6BF-5375-455C-9EA6-DF929625EA0E}">
        <p15:presenceInfo xmlns:p15="http://schemas.microsoft.com/office/powerpoint/2012/main" userId="S-1-5-21-1085031214-920026266-682003330-236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301"/>
    <a:srgbClr val="1D63C4"/>
    <a:srgbClr val="E7AE03"/>
    <a:srgbClr val="0E6CC2"/>
    <a:srgbClr val="17B9E6"/>
    <a:srgbClr val="18B3E4"/>
    <a:srgbClr val="01AFE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0" autoAdjust="0"/>
  </p:normalViewPr>
  <p:slideViewPr>
    <p:cSldViewPr snapToGrid="0">
      <p:cViewPr varScale="1">
        <p:scale>
          <a:sx n="112" d="100"/>
          <a:sy n="112" d="100"/>
        </p:scale>
        <p:origin x="610" y="86"/>
      </p:cViewPr>
      <p:guideLst>
        <p:guide orient="horz" pos="246"/>
        <p:guide pos="5407"/>
        <p:guide orient="horz" pos="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zybe\Documents\UKRAINA\KLIENCI\Pol-Ukr%20Izba\Audience_Poland_2022-10-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pl-PL" sz="4000" b="1" u="sng" dirty="0" smtClean="0"/>
              <a:t>35 milionów odsłon w 2022!</a:t>
            </a:r>
            <a:endParaRPr lang="pl-PL" sz="4000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wewn!$B$1</c:f>
              <c:strCache>
                <c:ptCount val="1"/>
                <c:pt idx="0">
                  <c:v>Odsłony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wewn!$A$2:$A$11</c:f>
              <c:strCache>
                <c:ptCount val="10"/>
                <c:pt idx="0">
                  <c:v>2022.03</c:v>
                </c:pt>
                <c:pt idx="1">
                  <c:v>2022.04</c:v>
                </c:pt>
                <c:pt idx="2">
                  <c:v>2022.05</c:v>
                </c:pt>
                <c:pt idx="3">
                  <c:v>2022.06</c:v>
                </c:pt>
                <c:pt idx="4">
                  <c:v>2022.07</c:v>
                </c:pt>
                <c:pt idx="5">
                  <c:v>2022.08</c:v>
                </c:pt>
                <c:pt idx="6">
                  <c:v>2022.09</c:v>
                </c:pt>
                <c:pt idx="7">
                  <c:v>2022.10</c:v>
                </c:pt>
                <c:pt idx="8">
                  <c:v>2022.11</c:v>
                </c:pt>
                <c:pt idx="9">
                  <c:v>2022.12</c:v>
                </c:pt>
              </c:strCache>
            </c:strRef>
          </c:cat>
          <c:val>
            <c:numRef>
              <c:f>wewn!$B$2:$B$11</c:f>
              <c:numCache>
                <c:formatCode>General</c:formatCode>
                <c:ptCount val="10"/>
                <c:pt idx="0">
                  <c:v>350000</c:v>
                </c:pt>
                <c:pt idx="1">
                  <c:v>1167000</c:v>
                </c:pt>
                <c:pt idx="2">
                  <c:v>2382000</c:v>
                </c:pt>
                <c:pt idx="3">
                  <c:v>3653000</c:v>
                </c:pt>
                <c:pt idx="4">
                  <c:v>2031000</c:v>
                </c:pt>
                <c:pt idx="5">
                  <c:v>4427000</c:v>
                </c:pt>
                <c:pt idx="6">
                  <c:v>6444000</c:v>
                </c:pt>
                <c:pt idx="7">
                  <c:v>4750000</c:v>
                </c:pt>
                <c:pt idx="8">
                  <c:v>5330000</c:v>
                </c:pt>
                <c:pt idx="9">
                  <c:v>4150000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F-4B8B-AD66-185B13861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508159"/>
        <c:axId val="260509823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16207"/>
        <c:axId val="260508575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wewn!$C$1</c15:sqref>
                        </c15:formulaRef>
                      </c:ext>
                    </c:extLst>
                    <c:strCache>
                      <c:ptCount val="1"/>
                      <c:pt idx="0">
                        <c:v>txt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wewn!$A$2:$A$11</c15:sqref>
                        </c15:formulaRef>
                      </c:ext>
                    </c:extLst>
                    <c:strCache>
                      <c:ptCount val="10"/>
                      <c:pt idx="0">
                        <c:v>2022.03</c:v>
                      </c:pt>
                      <c:pt idx="1">
                        <c:v>2022.04</c:v>
                      </c:pt>
                      <c:pt idx="2">
                        <c:v>2022.05</c:v>
                      </c:pt>
                      <c:pt idx="3">
                        <c:v>2022.06</c:v>
                      </c:pt>
                      <c:pt idx="4">
                        <c:v>2022.07</c:v>
                      </c:pt>
                      <c:pt idx="5">
                        <c:v>2022.08</c:v>
                      </c:pt>
                      <c:pt idx="6">
                        <c:v>2022.09</c:v>
                      </c:pt>
                      <c:pt idx="7">
                        <c:v>2022.10</c:v>
                      </c:pt>
                      <c:pt idx="8">
                        <c:v>2022.11</c:v>
                      </c:pt>
                      <c:pt idx="9">
                        <c:v>2022.12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wewn!$C$2:$C$11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334</c:v>
                      </c:pt>
                      <c:pt idx="1">
                        <c:v>552</c:v>
                      </c:pt>
                      <c:pt idx="2">
                        <c:v>543</c:v>
                      </c:pt>
                      <c:pt idx="3">
                        <c:v>557</c:v>
                      </c:pt>
                      <c:pt idx="4">
                        <c:v>547</c:v>
                      </c:pt>
                      <c:pt idx="5">
                        <c:v>589</c:v>
                      </c:pt>
                      <c:pt idx="6">
                        <c:v>576</c:v>
                      </c:pt>
                      <c:pt idx="7">
                        <c:v>576</c:v>
                      </c:pt>
                      <c:pt idx="8">
                        <c:v>576</c:v>
                      </c:pt>
                      <c:pt idx="9">
                        <c:v>576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DFDF-4B8B-AD66-185B1386159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wewn!$D$1</c15:sqref>
                        </c15:formulaRef>
                      </c:ext>
                    </c:extLst>
                    <c:strCache>
                      <c:ptCount val="1"/>
                      <c:pt idx="0">
                        <c:v>ukr jęz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shade val="86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wewn!$A$2:$A$11</c15:sqref>
                        </c15:formulaRef>
                      </c:ext>
                    </c:extLst>
                    <c:strCache>
                      <c:ptCount val="10"/>
                      <c:pt idx="0">
                        <c:v>2022.03</c:v>
                      </c:pt>
                      <c:pt idx="1">
                        <c:v>2022.04</c:v>
                      </c:pt>
                      <c:pt idx="2">
                        <c:v>2022.05</c:v>
                      </c:pt>
                      <c:pt idx="3">
                        <c:v>2022.06</c:v>
                      </c:pt>
                      <c:pt idx="4">
                        <c:v>2022.07</c:v>
                      </c:pt>
                      <c:pt idx="5">
                        <c:v>2022.08</c:v>
                      </c:pt>
                      <c:pt idx="6">
                        <c:v>2022.09</c:v>
                      </c:pt>
                      <c:pt idx="7">
                        <c:v>2022.10</c:v>
                      </c:pt>
                      <c:pt idx="8">
                        <c:v>2022.11</c:v>
                      </c:pt>
                      <c:pt idx="9">
                        <c:v>2022.12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wewn!$D$2:$D$11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0.05</c:v>
                      </c:pt>
                      <c:pt idx="1">
                        <c:v>0.17</c:v>
                      </c:pt>
                      <c:pt idx="2">
                        <c:v>0.54</c:v>
                      </c:pt>
                      <c:pt idx="3">
                        <c:v>0.71</c:v>
                      </c:pt>
                      <c:pt idx="4">
                        <c:v>0.56000000000000005</c:v>
                      </c:pt>
                      <c:pt idx="5">
                        <c:v>0.63</c:v>
                      </c:pt>
                      <c:pt idx="6">
                        <c:v>0.68</c:v>
                      </c:pt>
                      <c:pt idx="7">
                        <c:v>0.68</c:v>
                      </c:pt>
                      <c:pt idx="8">
                        <c:v>0.68</c:v>
                      </c:pt>
                      <c:pt idx="9">
                        <c:v>0.68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FDF-4B8B-AD66-185B1386159C}"/>
                  </c:ext>
                </c:extLst>
              </c15:ser>
            </c15:filteredLineSeries>
          </c:ext>
        </c:extLst>
      </c:lineChart>
      <c:catAx>
        <c:axId val="26050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0509823"/>
        <c:crosses val="autoZero"/>
        <c:auto val="1"/>
        <c:lblAlgn val="ctr"/>
        <c:lblOffset val="100"/>
        <c:noMultiLvlLbl val="0"/>
      </c:catAx>
      <c:valAx>
        <c:axId val="260509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0508159"/>
        <c:crosses val="autoZero"/>
        <c:crossBetween val="between"/>
      </c:valAx>
      <c:valAx>
        <c:axId val="26050857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7916207"/>
        <c:crosses val="max"/>
        <c:crossBetween val="between"/>
      </c:valAx>
      <c:catAx>
        <c:axId val="4379162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05085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1741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979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9459" name="Google Shape;52;p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5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9459" name="Google Shape;52;p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0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9459" name="Google Shape;52;p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2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9459" name="Google Shape;52;p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9459" name="Google Shape;52;p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pl-PL" altLang="pl-PL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3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4A79A77-91BD-4775-BA25-0F6812DB9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43964F-A5AB-4816-8D73-2E00DFF8D8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89" y="263208"/>
            <a:ext cx="1253999" cy="4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11" y="173853"/>
            <a:ext cx="7145679" cy="466797"/>
          </a:xfrm>
          <a:prstGeom prst="rect">
            <a:avLst/>
          </a:prstGeom>
        </p:spPr>
        <p:txBody>
          <a:bodyPr spcFirstLastPara="1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200">
                <a:solidFill>
                  <a:srgbClr val="1D63C4"/>
                </a:solidFill>
                <a:latin typeface="Arial Black" panose="020B0A040201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lang="pl-PL" dirty="0"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B526A-EAC4-4802-A7BB-207428BC0D6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/>
          <a:lstStyle>
            <a:lvl1pPr marL="457156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11" lvl="1" indent="-317469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6" lvl="2" indent="-317469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21" lvl="3" indent="-317469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7" lvl="4" indent="-317469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32" lvl="5" indent="-317469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7" lvl="6" indent="-317469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43" lvl="7" indent="-317469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98" lvl="8" indent="-317469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57915-10A7-4542-848C-E6E13967C06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AD27-D613-481F-A1E6-997320AD610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</p:spPr>
        <p:txBody>
          <a:bodyPr spcFirstLastPara="1" anchor="ctr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F93E-1A08-4CC8-A1AA-5A4818A5850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pl-PL" altLang="pl-PL"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/>
          <a:lstStyle>
            <a:lvl1pPr marL="457156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11" lvl="1" indent="-317469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6" lvl="2" indent="-317469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21" lvl="3" indent="-317469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7" lvl="4" indent="-317469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32" lvl="5" indent="-317469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7" lvl="6" indent="-317469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43" lvl="7" indent="-317469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98" lvl="8" indent="-317469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z="1000">
                <a:solidFill>
                  <a:srgbClr val="595959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878" indent="-285723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2888" indent="-228577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044" indent="-228577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199" indent="-228577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354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510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8664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5821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114C9CFB-6B75-4FEE-A938-2DCA2D9F5A6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/>
          <a:lstStyle>
            <a:lvl1pPr marL="457156" lvl="0" indent="-2285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9DFDB-96DF-4A19-AE6B-05878267B6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AF430-C326-471A-91D3-965B970F0FD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1" y="444500"/>
            <a:ext cx="85217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Arial" charset="0"/>
            </a:endParaRPr>
          </a:p>
        </p:txBody>
      </p:sp>
      <p:sp>
        <p:nvSpPr>
          <p:cNvPr id="2051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1" y="1152525"/>
            <a:ext cx="85217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89" y="4662489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itchFamily="34" charset="0"/>
              <a:buNone/>
              <a:defRPr sz="1000">
                <a:solidFill>
                  <a:srgbClr val="595959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878" indent="-285723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2888" indent="-228577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044" indent="-228577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199" indent="-228577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354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510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8664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5821" indent="-22857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5265B854-1A18-480A-AAE3-31BC0683961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2" r:id="rId3"/>
    <p:sldLayoutId id="2147484114" r:id="rId4"/>
    <p:sldLayoutId id="2147484118" r:id="rId5"/>
    <p:sldLayoutId id="2147484115" r:id="rId6"/>
    <p:sldLayoutId id="214748411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866" indent="-342866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878" lvl="1" indent="-28572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2888" lvl="2" indent="-22857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044" lvl="3" indent="-22857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199" lvl="4" indent="-22857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910712-284E-48C0-8739-D385047F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64" y="183466"/>
            <a:ext cx="3478697" cy="115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r="18284"/>
          <a:stretch/>
        </p:blipFill>
        <p:spPr>
          <a:xfrm>
            <a:off x="5076962" y="2062664"/>
            <a:ext cx="3800902" cy="2852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5133230" y="1394731"/>
            <a:ext cx="3800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Bahnschrift SemiBold SemiConden" panose="020B0502040204020203" pitchFamily="34" charset="0"/>
              </a:rPr>
              <a:t/>
            </a:r>
            <a:br>
              <a:rPr lang="pl-PL" dirty="0" smtClean="0">
                <a:latin typeface="Bahnschrift SemiBold SemiConden" panose="020B0502040204020203" pitchFamily="34" charset="0"/>
              </a:rPr>
            </a:br>
            <a:r>
              <a:rPr lang="pl-PL" dirty="0" smtClean="0">
                <a:latin typeface="Bahnschrift SemiBold SemiConden" panose="020B0502040204020203" pitchFamily="34" charset="0"/>
              </a:rPr>
              <a:t>Największy polsko-ukraiński portal internetowy.</a:t>
            </a:r>
            <a:endParaRPr lang="pl-PL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" y="-52843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0443" y="278203"/>
            <a:ext cx="8734568" cy="4736984"/>
          </a:xfrm>
          <a:prstGeom prst="rect">
            <a:avLst/>
          </a:prstGeom>
          <a:solidFill>
            <a:schemeClr val="bg1">
              <a:alpha val="82000"/>
            </a:schemeClr>
          </a:solidFill>
          <a:ln w="3175">
            <a:solidFill>
              <a:srgbClr val="1D6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 descr="Podgląd obrazu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Podgląd obrazu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335267"/>
              </p:ext>
            </p:extLst>
          </p:nvPr>
        </p:nvGraphicFramePr>
        <p:xfrm>
          <a:off x="259209" y="1033345"/>
          <a:ext cx="8530044" cy="3469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07975" y="4436526"/>
            <a:ext cx="8530044" cy="688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34" indent="-171434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Bahnschrift Light SemiCondensed" panose="020B0502040204020203" pitchFamily="34" charset="0"/>
              </a:rPr>
              <a:t>Top5 miast: Warszawa, Kijów, Wrocław, Lwów i Poznań. Jest też np. Londyn i Praga. </a:t>
            </a:r>
            <a:r>
              <a:rPr lang="pl-PL" sz="1200" dirty="0">
                <a:latin typeface="Bahnschrift Light SemiCondensed" panose="020B0502040204020203" pitchFamily="34" charset="0"/>
              </a:rPr>
              <a:t>10% to małe ukraińskie miejscowości. </a:t>
            </a:r>
            <a:endParaRPr lang="pl-PL" sz="1200" dirty="0" smtClean="0">
              <a:latin typeface="Bahnschrift Light SemiCondensed" panose="020B0502040204020203" pitchFamily="34" charset="0"/>
            </a:endParaRPr>
          </a:p>
          <a:p>
            <a:pPr marL="171434" indent="-171434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55575" y="4816420"/>
            <a:ext cx="5843797" cy="20005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FF0000"/>
              </a:buClr>
              <a:defRPr/>
            </a:pPr>
            <a:r>
              <a:rPr lang="pl-PL" altLang="pl-PL" sz="700" i="1" u="sng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Źródło: </a:t>
            </a:r>
            <a:r>
              <a:rPr lang="pl-PL" altLang="pl-PL" sz="7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Oglądalność</a:t>
            </a:r>
            <a:r>
              <a:rPr lang="pl-PL" altLang="pl-PL" sz="7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: dane wewnętrzne wydawcy </a:t>
            </a:r>
            <a:endParaRPr lang="pl-PL" altLang="pl-PL" sz="133" i="1" dirty="0">
              <a:solidFill>
                <a:schemeClr val="bg2"/>
              </a:solidFill>
            </a:endParaRPr>
          </a:p>
        </p:txBody>
      </p:sp>
      <p:sp>
        <p:nvSpPr>
          <p:cNvPr id="11" name="Tytuł 11">
            <a:extLst>
              <a:ext uri="{FF2B5EF4-FFF2-40B4-BE49-F238E27FC236}">
                <a16:creationId xmlns:a16="http://schemas.microsoft.com/office/drawing/2014/main" id="{D7034FB8-82A8-46B1-B25C-A1ADB76D5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443" y="296284"/>
            <a:ext cx="8627576" cy="466797"/>
          </a:xfrm>
        </p:spPr>
        <p:txBody>
          <a:bodyPr/>
          <a:lstStyle/>
          <a:p>
            <a:r>
              <a:rPr lang="pl-PL" sz="2400" u="sng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Największy ukraińskojęzyczny portal w Polsce</a:t>
            </a:r>
            <a:endParaRPr lang="pl-PL" sz="2400" u="sng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5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08337" y="278204"/>
            <a:ext cx="8734568" cy="4736984"/>
          </a:xfrm>
          <a:prstGeom prst="rect">
            <a:avLst/>
          </a:prstGeom>
          <a:solidFill>
            <a:schemeClr val="bg1">
              <a:alpha val="82000"/>
            </a:schemeClr>
          </a:solidFill>
          <a:ln w="3175">
            <a:solidFill>
              <a:srgbClr val="1D6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 descr="Podgląd obrazu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Podgląd obrazu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Picture 2" descr="https://www.pol-ukr.com/wp-content/uploads/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00" y="1737491"/>
            <a:ext cx="3420000" cy="5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60" y="278204"/>
            <a:ext cx="2013045" cy="67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ytuł 11">
            <a:extLst>
              <a:ext uri="{FF2B5EF4-FFF2-40B4-BE49-F238E27FC236}">
                <a16:creationId xmlns:a16="http://schemas.microsoft.com/office/drawing/2014/main" id="{D7034FB8-82A8-46B1-B25C-A1ADB76D5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443" y="296284"/>
            <a:ext cx="8627576" cy="466797"/>
          </a:xfrm>
        </p:spPr>
        <p:txBody>
          <a:bodyPr/>
          <a:lstStyle/>
          <a:p>
            <a:r>
              <a:rPr lang="pl-PL" sz="2400" u="sng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Renomowani partnerzy</a:t>
            </a:r>
            <a:endParaRPr lang="pl-PL" sz="2400" u="sng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76" y="2942643"/>
            <a:ext cx="1957448" cy="115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5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0443" y="278203"/>
            <a:ext cx="8734568" cy="4736984"/>
          </a:xfrm>
          <a:prstGeom prst="rect">
            <a:avLst/>
          </a:prstGeom>
          <a:solidFill>
            <a:schemeClr val="bg1">
              <a:alpha val="82000"/>
            </a:schemeClr>
          </a:solidFill>
          <a:ln w="3175">
            <a:solidFill>
              <a:srgbClr val="1D6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 descr="Podgląd obrazu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Podgląd obrazu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11232" y="834226"/>
            <a:ext cx="474369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altLang="pl-PL" b="1" dirty="0">
                <a:latin typeface="Bahnschrift Light SemiCondensed" panose="020B0502040204020203" pitchFamily="34" charset="0"/>
              </a:rPr>
              <a:t>W naszym DNA jest </a:t>
            </a:r>
            <a:r>
              <a:rPr lang="pl-PL" altLang="pl-PL" b="1" dirty="0" smtClean="0">
                <a:latin typeface="Bahnschrift Light SemiCondensed" panose="020B0502040204020203" pitchFamily="34" charset="0"/>
              </a:rPr>
              <a:t>pomaganie.</a:t>
            </a:r>
            <a:endParaRPr lang="pl-PL" altLang="pl-PL" b="1" dirty="0">
              <a:latin typeface="Bahnschrift Light SemiCondensed" panose="020B0502040204020203" pitchFamily="34" charset="0"/>
            </a:endParaRPr>
          </a:p>
          <a:p>
            <a:pPr lvl="0" eaLnBrk="1" hangingPunct="1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altLang="pl-PL" sz="1200" dirty="0">
                <a:latin typeface="Bahnschrift Light SemiCondensed" panose="020B0502040204020203" pitchFamily="34" charset="0"/>
              </a:rPr>
              <a:t>Wspieramy Ukrainę nie tylko słowem, ale przede wszystkim czynem</a:t>
            </a:r>
            <a:r>
              <a:rPr lang="pl-PL" altLang="pl-PL" sz="1200" dirty="0" smtClean="0">
                <a:latin typeface="Bahnschrift Light SemiCondensed" panose="020B0502040204020203" pitchFamily="34" charset="0"/>
              </a:rPr>
              <a:t>.</a:t>
            </a:r>
            <a:br>
              <a:rPr lang="pl-PL" altLang="pl-PL" sz="1200" dirty="0" smtClean="0">
                <a:latin typeface="Bahnschrift Light SemiCondensed" panose="020B0502040204020203" pitchFamily="34" charset="0"/>
              </a:rPr>
            </a:br>
            <a:endParaRPr lang="pl-PL" altLang="pl-PL" sz="1200" dirty="0">
              <a:latin typeface="Bahnschrift Light SemiCondensed" panose="020B0502040204020203" pitchFamily="34" charset="0"/>
            </a:endParaRPr>
          </a:p>
          <a:p>
            <a:pPr lvl="0" eaLnBrk="1" hangingPunct="1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altLang="pl-PL" sz="1200" dirty="0" smtClean="0">
                <a:latin typeface="Bahnschrift Light SemiCondensed" panose="020B0502040204020203" pitchFamily="34" charset="0"/>
              </a:rPr>
              <a:t>W </a:t>
            </a:r>
            <a:r>
              <a:rPr lang="pl-PL" altLang="pl-PL" sz="1200" dirty="0">
                <a:latin typeface="Bahnschrift Light SemiCondensed" panose="020B0502040204020203" pitchFamily="34" charset="0"/>
              </a:rPr>
              <a:t>planach mamy m.in. projekt mobilnych bibliotek dla dzieci ukraińskich czy akcję edukacyjną wspierającą walkę z </a:t>
            </a:r>
            <a:r>
              <a:rPr lang="pl-PL" altLang="pl-PL" sz="1200" dirty="0" err="1">
                <a:latin typeface="Bahnschrift Light SemiCondensed" panose="020B0502040204020203" pitchFamily="34" charset="0"/>
              </a:rPr>
              <a:t>fake</a:t>
            </a:r>
            <a:r>
              <a:rPr lang="pl-PL" altLang="pl-PL" sz="1200" dirty="0">
                <a:latin typeface="Bahnschrift Light SemiCondensed" panose="020B0502040204020203" pitchFamily="34" charset="0"/>
              </a:rPr>
              <a:t>-news i rosyjską propagandą.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531">
            <a:off x="-13495" y="2987804"/>
            <a:ext cx="3405109" cy="25786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27" y="-242579"/>
            <a:ext cx="3326455" cy="22761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4" name="Podwójna fala 3"/>
          <p:cNvSpPr/>
          <p:nvPr/>
        </p:nvSpPr>
        <p:spPr>
          <a:xfrm>
            <a:off x="6846811" y="1479335"/>
            <a:ext cx="1727771" cy="672124"/>
          </a:xfrm>
          <a:prstGeom prst="doubleWav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latin typeface="Cambria" panose="02040503050406030204" pitchFamily="18" charset="0"/>
                <a:ea typeface="Cambria" panose="02040503050406030204" pitchFamily="18" charset="0"/>
              </a:rPr>
              <a:t>Witalij Kliczko, mer Kijowa, składa autograf na znaczkach pocztowych.</a:t>
            </a:r>
          </a:p>
        </p:txBody>
      </p:sp>
      <p:sp>
        <p:nvSpPr>
          <p:cNvPr id="14" name="Podwójna fala 13"/>
          <p:cNvSpPr/>
          <p:nvPr/>
        </p:nvSpPr>
        <p:spPr>
          <a:xfrm>
            <a:off x="2570323" y="3604985"/>
            <a:ext cx="1727771" cy="672124"/>
          </a:xfrm>
          <a:prstGeom prst="doubleWav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latin typeface="Cambria" panose="02040503050406030204" pitchFamily="18" charset="0"/>
                <a:ea typeface="Cambria" panose="02040503050406030204" pitchFamily="18" charset="0"/>
              </a:rPr>
              <a:t>Karetka, jaką zakupiliśmy za środki z licytacji wyrusza na Ukrainę!</a:t>
            </a:r>
          </a:p>
        </p:txBody>
      </p:sp>
      <p:cxnSp>
        <p:nvCxnSpPr>
          <p:cNvPr id="17" name="Łącznik zakrzywiony 16"/>
          <p:cNvCxnSpPr>
            <a:stCxn id="30" idx="1"/>
            <a:endCxn id="14" idx="0"/>
          </p:cNvCxnSpPr>
          <p:nvPr/>
        </p:nvCxnSpPr>
        <p:spPr>
          <a:xfrm rot="10800000" flipV="1">
            <a:off x="3434211" y="2681850"/>
            <a:ext cx="876641" cy="965141"/>
          </a:xfrm>
          <a:prstGeom prst="curvedConnector4">
            <a:avLst>
              <a:gd name="adj1" fmla="val 42990"/>
              <a:gd name="adj2" fmla="val 41142"/>
            </a:avLst>
          </a:prstGeom>
          <a:ln w="9207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dwójna fala 29"/>
          <p:cNvSpPr/>
          <p:nvPr/>
        </p:nvSpPr>
        <p:spPr>
          <a:xfrm>
            <a:off x="4310850" y="2345789"/>
            <a:ext cx="1727771" cy="672124"/>
          </a:xfrm>
          <a:prstGeom prst="doubleWav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Aukcja charytatywna</a:t>
            </a:r>
          </a:p>
        </p:txBody>
      </p:sp>
      <p:cxnSp>
        <p:nvCxnSpPr>
          <p:cNvPr id="66" name="Łącznik zakrzywiony 65"/>
          <p:cNvCxnSpPr>
            <a:stCxn id="4" idx="1"/>
            <a:endCxn id="30" idx="3"/>
          </p:cNvCxnSpPr>
          <p:nvPr/>
        </p:nvCxnSpPr>
        <p:spPr>
          <a:xfrm rot="10800000" flipV="1">
            <a:off x="6038621" y="1815396"/>
            <a:ext cx="808191" cy="866455"/>
          </a:xfrm>
          <a:prstGeom prst="curvedConnector3">
            <a:avLst>
              <a:gd name="adj1" fmla="val 40246"/>
            </a:avLst>
          </a:prstGeom>
          <a:ln w="9207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ytuł 11">
            <a:extLst>
              <a:ext uri="{FF2B5EF4-FFF2-40B4-BE49-F238E27FC236}">
                <a16:creationId xmlns:a16="http://schemas.microsoft.com/office/drawing/2014/main" id="{D7034FB8-82A8-46B1-B25C-A1ADB76D5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443" y="296284"/>
            <a:ext cx="8627576" cy="466797"/>
          </a:xfrm>
        </p:spPr>
        <p:txBody>
          <a:bodyPr/>
          <a:lstStyle/>
          <a:p>
            <a:r>
              <a:rPr lang="pl-PL" sz="2400" u="sng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Pomoc i budowanie mostów</a:t>
            </a:r>
            <a:endParaRPr lang="pl-PL" sz="2400" u="sng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73" y="2952115"/>
            <a:ext cx="2314777" cy="19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0921_ukrayinapl_spot_PL_SU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5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0443" y="276537"/>
            <a:ext cx="8734568" cy="4736984"/>
          </a:xfrm>
          <a:prstGeom prst="rect">
            <a:avLst/>
          </a:prstGeom>
          <a:solidFill>
            <a:schemeClr val="bg1">
              <a:alpha val="82000"/>
            </a:schemeClr>
          </a:solidFill>
          <a:ln w="3175">
            <a:solidFill>
              <a:srgbClr val="1D6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 descr="Podgląd obrazu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Podgląd obrazu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Picture 2" descr="https://www.pol-ukr.com/wp-content/uploads/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87" y="1010091"/>
            <a:ext cx="3420000" cy="5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1412405" y="2619280"/>
            <a:ext cx="69741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altLang="pl-PL" sz="3200" b="1" dirty="0" smtClean="0">
                <a:latin typeface="Bahnschrift Light SemiCondensed" panose="020B0502040204020203" pitchFamily="34" charset="0"/>
              </a:rPr>
              <a:t>Zapraszamy do współpracy!</a:t>
            </a:r>
            <a:endParaRPr lang="pl-PL" altLang="pl-PL" sz="3200" b="1" dirty="0">
              <a:latin typeface="Bahnschrift Light SemiCondensed" panose="020B0502040204020203" pitchFamily="34" charset="0"/>
            </a:endParaRPr>
          </a:p>
          <a:p>
            <a:pPr lvl="0" algn="ctr" eaLnBrk="1" hangingPunct="1">
              <a:lnSpc>
                <a:spcPct val="150000"/>
              </a:lnSpc>
              <a:buClr>
                <a:srgbClr val="FF0000"/>
              </a:buClr>
              <a:defRPr/>
            </a:pPr>
            <a:r>
              <a:rPr lang="pl-PL" altLang="pl-PL" sz="2800" dirty="0" smtClean="0">
                <a:latin typeface="Bahnschrift Light SemiCondensed" panose="020B0502040204020203" pitchFamily="34" charset="0"/>
              </a:rPr>
              <a:t>Więcej informacji: </a:t>
            </a:r>
            <a:r>
              <a:rPr lang="pl-PL" altLang="pl-PL" sz="2800" u="sng" dirty="0" smtClean="0">
                <a:latin typeface="Bahnschrift Light SemiCondensed" panose="020B0502040204020203" pitchFamily="34" charset="0"/>
              </a:rPr>
              <a:t>reklama@ukrayina.pl</a:t>
            </a:r>
          </a:p>
          <a:p>
            <a:pPr lvl="0" algn="ctr" eaLnBrk="1" hangingPunct="1">
              <a:lnSpc>
                <a:spcPct val="150000"/>
              </a:lnSpc>
              <a:buClr>
                <a:srgbClr val="FF0000"/>
              </a:buClr>
              <a:defRPr/>
            </a:pPr>
            <a:endParaRPr lang="pl-PL" altLang="pl-PL" sz="2800" dirty="0" smtClean="0">
              <a:latin typeface="Bahnschrift Light SemiCondensed" panose="020B0502040204020203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40" y="799852"/>
            <a:ext cx="2858379" cy="95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7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Niestandardowy 2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10536</TotalTime>
  <Words>132</Words>
  <Application>Microsoft Office PowerPoint</Application>
  <PresentationFormat>Pokaz na ekranie (16:9)</PresentationFormat>
  <Paragraphs>15</Paragraphs>
  <Slides>6</Slides>
  <Notes>5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3" baseType="lpstr">
      <vt:lpstr>Bahnschrift Light SemiCondensed</vt:lpstr>
      <vt:lpstr>Arial Black</vt:lpstr>
      <vt:lpstr>Cambria</vt:lpstr>
      <vt:lpstr>Calibri</vt:lpstr>
      <vt:lpstr>Bahnschrift SemiBold SemiConden</vt:lpstr>
      <vt:lpstr>Arial</vt:lpstr>
      <vt:lpstr>Simple Light</vt:lpstr>
      <vt:lpstr>Prezentacja programu PowerPoint</vt:lpstr>
      <vt:lpstr>Największy ukraińskojęzyczny portal w Polsce</vt:lpstr>
      <vt:lpstr>Renomowani partnerzy</vt:lpstr>
      <vt:lpstr>Pomoc i budowanie mostów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BIZNES</dc:title>
  <dc:creator>Beata Żebrowska</dc:creator>
  <cp:lastModifiedBy>Krzysztof Beniowski</cp:lastModifiedBy>
  <cp:revision>982</cp:revision>
  <dcterms:modified xsi:type="dcterms:W3CDTF">2023-02-06T09:02:19Z</dcterms:modified>
</cp:coreProperties>
</file>